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27" r:id="rId3"/>
    <p:sldId id="297" r:id="rId4"/>
    <p:sldId id="298" r:id="rId5"/>
    <p:sldId id="328" r:id="rId6"/>
    <p:sldId id="329" r:id="rId7"/>
    <p:sldId id="330" r:id="rId8"/>
    <p:sldId id="293" r:id="rId9"/>
    <p:sldId id="316" r:id="rId10"/>
    <p:sldId id="317" r:id="rId11"/>
    <p:sldId id="318" r:id="rId12"/>
    <p:sldId id="319" r:id="rId13"/>
    <p:sldId id="320" r:id="rId14"/>
    <p:sldId id="321" r:id="rId15"/>
    <p:sldId id="325" r:id="rId16"/>
    <p:sldId id="332" r:id="rId17"/>
    <p:sldId id="324" r:id="rId18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195" autoAdjust="0"/>
  </p:normalViewPr>
  <p:slideViewPr>
    <p:cSldViewPr>
      <p:cViewPr varScale="1">
        <p:scale>
          <a:sx n="111" d="100"/>
          <a:sy n="111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  <c:pt idx="9">
                  <c:v>VLASTITI IZVORI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8.77E-2</c:v>
                </c:pt>
                <c:pt idx="1">
                  <c:v>0.1467</c:v>
                </c:pt>
                <c:pt idx="2">
                  <c:v>1.55E-2</c:v>
                </c:pt>
                <c:pt idx="3">
                  <c:v>0.1016</c:v>
                </c:pt>
                <c:pt idx="4">
                  <c:v>4.9000000000000002E-2</c:v>
                </c:pt>
                <c:pt idx="5">
                  <c:v>0.56720000000000004</c:v>
                </c:pt>
                <c:pt idx="6">
                  <c:v>6.9999999999999999E-4</c:v>
                </c:pt>
                <c:pt idx="7">
                  <c:v>1.5E-3</c:v>
                </c:pt>
                <c:pt idx="8">
                  <c:v>2.0999999999999999E-3</c:v>
                </c:pt>
                <c:pt idx="9">
                  <c:v>2.7900000000000001E-2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6415013717"/>
          <c:y val="0"/>
          <c:w val="0.3999927358498645"/>
          <c:h val="0.99999662199695216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326"/>
          <c:y val="0"/>
          <c:w val="0.38451726721315993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List1!$A$2:$A$11</c:f>
              <c:strCache>
                <c:ptCount val="10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PROIZV. DUG. IMOVINE</c:v>
                </c:pt>
                <c:pt idx="8">
                  <c:v>RASHODI ZA DODATNA ULAGANJA NA NEFIN. IM.</c:v>
                </c:pt>
                <c:pt idx="9">
                  <c:v>IZDACI ZA FIN. IMOVINU I OTPLATU ZAJMOVA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0.50309999999999999</c:v>
                </c:pt>
                <c:pt idx="1">
                  <c:v>0.39650000000000002</c:v>
                </c:pt>
                <c:pt idx="2">
                  <c:v>1.1000000000000001E-3</c:v>
                </c:pt>
                <c:pt idx="3">
                  <c:v>1.6999999999999999E-3</c:v>
                </c:pt>
                <c:pt idx="4">
                  <c:v>1.3299999999999999E-2</c:v>
                </c:pt>
                <c:pt idx="5">
                  <c:v>0.02</c:v>
                </c:pt>
                <c:pt idx="6">
                  <c:v>2.9899999999999999E-2</c:v>
                </c:pt>
                <c:pt idx="7">
                  <c:v>1.6E-2</c:v>
                </c:pt>
                <c:pt idx="8">
                  <c:v>1.4999999999999999E-2</c:v>
                </c:pt>
                <c:pt idx="9">
                  <c:v>3.2000000000000002E-3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008"/>
          <c:y val="0"/>
          <c:w val="0.39999273584986483"/>
          <c:h val="0.99999662199695183"/>
        </c:manualLayout>
      </c:layout>
      <c:overlay val="0"/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39"/>
          <c:y val="0.13724727753561181"/>
          <c:w val="0.72584668171790356"/>
          <c:h val="0.74302807350907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1">
                  <c:v>84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4797320</c:v>
                </c:pt>
                <c:pt idx="1">
                  <c:v>0</c:v>
                </c:pt>
                <c:pt idx="2">
                  <c:v>743327</c:v>
                </c:pt>
                <c:pt idx="3">
                  <c:v>400470</c:v>
                </c:pt>
                <c:pt idx="4">
                  <c:v>55424</c:v>
                </c:pt>
                <c:pt idx="5">
                  <c:v>0</c:v>
                </c:pt>
                <c:pt idx="6">
                  <c:v>0</c:v>
                </c:pt>
                <c:pt idx="7">
                  <c:v>5558396</c:v>
                </c:pt>
                <c:pt idx="8">
                  <c:v>5265161</c:v>
                </c:pt>
                <c:pt idx="9">
                  <c:v>38252473</c:v>
                </c:pt>
                <c:pt idx="10">
                  <c:v>30961768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1">
                  <c:v>84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5066149.5999999996</c:v>
                </c:pt>
                <c:pt idx="1">
                  <c:v>0</c:v>
                </c:pt>
                <c:pt idx="2">
                  <c:v>0</c:v>
                </c:pt>
                <c:pt idx="3">
                  <c:v>126373.47</c:v>
                </c:pt>
                <c:pt idx="4">
                  <c:v>200737.57</c:v>
                </c:pt>
                <c:pt idx="5">
                  <c:v>200335451.44</c:v>
                </c:pt>
                <c:pt idx="6">
                  <c:v>17323218.379999999</c:v>
                </c:pt>
                <c:pt idx="7">
                  <c:v>30325827.489999998</c:v>
                </c:pt>
                <c:pt idx="8">
                  <c:v>199095.54</c:v>
                </c:pt>
                <c:pt idx="9">
                  <c:v>13576749.58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711056"/>
        <c:axId val="353709880"/>
      </c:barChart>
      <c:catAx>
        <c:axId val="35371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53709880"/>
        <c:crossesAt val="0"/>
        <c:auto val="1"/>
        <c:lblAlgn val="ctr"/>
        <c:lblOffset val="100"/>
        <c:noMultiLvlLbl val="0"/>
      </c:catAx>
      <c:valAx>
        <c:axId val="35370988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5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53711056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39"/>
          <c:y val="0.13724727753561181"/>
          <c:w val="0.72584668171790356"/>
          <c:h val="0.74302807350907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963977</c:v>
                </c:pt>
                <c:pt idx="3">
                  <c:v>0</c:v>
                </c:pt>
                <c:pt idx="4">
                  <c:v>8105333</c:v>
                </c:pt>
                <c:pt idx="5">
                  <c:v>6569296</c:v>
                </c:pt>
                <c:pt idx="6">
                  <c:v>35141831</c:v>
                </c:pt>
                <c:pt idx="7">
                  <c:v>571048</c:v>
                </c:pt>
                <c:pt idx="8">
                  <c:v>166086</c:v>
                </c:pt>
                <c:pt idx="9">
                  <c:v>8528512</c:v>
                </c:pt>
                <c:pt idx="10">
                  <c:v>8891394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5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34</c:v>
                </c:pt>
                <c:pt idx="9">
                  <c:v>32</c:v>
                </c:pt>
                <c:pt idx="10">
                  <c:v>31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1053680.72</c:v>
                </c:pt>
                <c:pt idx="1">
                  <c:v>4942527.3499999996</c:v>
                </c:pt>
                <c:pt idx="2">
                  <c:v>4301020.8</c:v>
                </c:pt>
                <c:pt idx="3">
                  <c:v>14371</c:v>
                </c:pt>
                <c:pt idx="4">
                  <c:v>1731813.97</c:v>
                </c:pt>
                <c:pt idx="5">
                  <c:v>29784.21</c:v>
                </c:pt>
                <c:pt idx="6">
                  <c:v>0</c:v>
                </c:pt>
                <c:pt idx="7">
                  <c:v>0</c:v>
                </c:pt>
                <c:pt idx="8">
                  <c:v>207449.11</c:v>
                </c:pt>
                <c:pt idx="9">
                  <c:v>122004345.68000001</c:v>
                </c:pt>
                <c:pt idx="10">
                  <c:v>156748791.52000001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714584"/>
        <c:axId val="353711448"/>
      </c:barChart>
      <c:catAx>
        <c:axId val="353714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53711448"/>
        <c:crossesAt val="0"/>
        <c:auto val="1"/>
        <c:lblAlgn val="ctr"/>
        <c:lblOffset val="100"/>
        <c:noMultiLvlLbl val="0"/>
      </c:catAx>
      <c:valAx>
        <c:axId val="353711448"/>
        <c:scaling>
          <c:orientation val="minMax"/>
          <c:max val="50000000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85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53714584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>
        <c:manualLayout>
          <c:xMode val="edge"/>
          <c:yMode val="edge"/>
          <c:x val="0.16044199454028951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Pravni i zajednički poslovi ( mil)</c:v>
                </c:pt>
                <c:pt idx="1">
                  <c:v>9. Razvoj i europski procesi (mil)</c:v>
                </c:pt>
                <c:pt idx="2">
                  <c:v>8. More i turizam ( mil)</c:v>
                </c:pt>
                <c:pt idx="3">
                  <c:v>7. Poljoprivreda ( mil)</c:v>
                </c:pt>
                <c:pt idx="4">
                  <c:v>6. Gospodarstvo (1 mil)</c:v>
                </c:pt>
                <c:pt idx="5">
                  <c:v>5. Prostorno uređenje, zaštita okol. i kom. poslovi (mil)</c:v>
                </c:pt>
                <c:pt idx="6">
                  <c:v>4. Zdravstvo i socijalna skrb (mil)</c:v>
                </c:pt>
                <c:pt idx="7">
                  <c:v>3. Društvene djelatnosti (mil)</c:v>
                </c:pt>
                <c:pt idx="8">
                  <c:v>2. Proračun i financije (mil)</c:v>
                </c:pt>
                <c:pt idx="9">
                  <c:v>1. Ured župana (mil)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4.9799999999999997E-2</c:v>
                </c:pt>
                <c:pt idx="1">
                  <c:v>9.69E-2</c:v>
                </c:pt>
                <c:pt idx="2">
                  <c:v>1.8200000000000001E-2</c:v>
                </c:pt>
                <c:pt idx="3">
                  <c:v>3.5499999999999997E-2</c:v>
                </c:pt>
                <c:pt idx="4">
                  <c:v>2.0400000000000001E-2</c:v>
                </c:pt>
                <c:pt idx="5">
                  <c:v>5.0500000000000003E-2</c:v>
                </c:pt>
                <c:pt idx="6">
                  <c:v>0.1333</c:v>
                </c:pt>
                <c:pt idx="7">
                  <c:v>0.46839999999999998</c:v>
                </c:pt>
                <c:pt idx="8">
                  <c:v>0.1176</c:v>
                </c:pt>
                <c:pt idx="9">
                  <c:v>9.4000000000000004E-3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3714192"/>
        <c:axId val="353711840"/>
      </c:barChart>
      <c:catAx>
        <c:axId val="353714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3711840"/>
        <c:crosses val="autoZero"/>
        <c:auto val="1"/>
        <c:lblAlgn val="ctr"/>
        <c:lblOffset val="100"/>
        <c:noMultiLvlLbl val="0"/>
      </c:catAx>
      <c:valAx>
        <c:axId val="35371184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5371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List1!$A$2:$A$9</c:f>
              <c:strCache>
                <c:ptCount val="8"/>
                <c:pt idx="0">
                  <c:v>Zaštita okoliša ( mil)</c:v>
                </c:pt>
                <c:pt idx="1">
                  <c:v>Socijalna zaštita ( mil)</c:v>
                </c:pt>
                <c:pt idx="2">
                  <c:v>Ekonomski poslovi ( mil)</c:v>
                </c:pt>
                <c:pt idx="3">
                  <c:v>Rekreacija, kultura i religija ( mil)</c:v>
                </c:pt>
                <c:pt idx="4">
                  <c:v>Zdravstvo (mil)</c:v>
                </c:pt>
                <c:pt idx="5">
                  <c:v>Usluge unapređ. stan. i zajednice ( mil)</c:v>
                </c:pt>
                <c:pt idx="6">
                  <c:v>Opće javne usluge (mil)</c:v>
                </c:pt>
                <c:pt idx="7">
                  <c:v>Obrazovanje ( mil)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5.1999999999999998E-3</c:v>
                </c:pt>
                <c:pt idx="1">
                  <c:v>2.3300000000000001E-2</c:v>
                </c:pt>
                <c:pt idx="2">
                  <c:v>1.0200000000000001E-2</c:v>
                </c:pt>
                <c:pt idx="3">
                  <c:v>2.0799999999999999E-2</c:v>
                </c:pt>
                <c:pt idx="4">
                  <c:v>0.73429999999999995</c:v>
                </c:pt>
                <c:pt idx="5">
                  <c:v>6.6000000000000003E-2</c:v>
                </c:pt>
                <c:pt idx="6">
                  <c:v>4.4400000000000002E-2</c:v>
                </c:pt>
                <c:pt idx="7">
                  <c:v>9.5799999999999996E-2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3707920"/>
        <c:axId val="353712232"/>
      </c:barChart>
      <c:catAx>
        <c:axId val="35370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3712232"/>
        <c:crosses val="autoZero"/>
        <c:auto val="1"/>
        <c:lblAlgn val="ctr"/>
        <c:lblOffset val="100"/>
        <c:noMultiLvlLbl val="0"/>
      </c:catAx>
      <c:valAx>
        <c:axId val="35371223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5370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3879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#,##0.00">
                  <c:v>587336.91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256272.53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358713.71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722873.34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947633.53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34774.6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3.1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2">
                  <c:v>5089772.7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3">
                  <c:v>1546420.77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  <c:pt idx="3">
                  <c:v>1674765.56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53707528"/>
        <c:axId val="353709488"/>
      </c:barChart>
      <c:catAx>
        <c:axId val="353707528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3709488"/>
        <c:crosses val="autoZero"/>
        <c:auto val="1"/>
        <c:lblAlgn val="l"/>
        <c:lblOffset val="100"/>
        <c:noMultiLvlLbl val="0"/>
      </c:catAx>
      <c:valAx>
        <c:axId val="353709488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53707528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87885768918396034"/>
          <c:h val="4.3874685565617078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hr-HR" sz="1600" b="1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23.955.606,84 kn </a:t>
          </a:r>
          <a:endParaRPr lang="hr-HR" sz="1600" b="1" dirty="0">
            <a:solidFill>
              <a:schemeClr val="accent5">
                <a:lumMod val="50000"/>
              </a:schemeClr>
            </a:solidFill>
          </a:endParaRPr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329.232.334,62 kn</a:t>
          </a:r>
          <a:endParaRPr lang="hr-HR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600" b="1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353.187.941,46 kn</a:t>
          </a:r>
          <a:endParaRPr lang="hr-HR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343.324.471,86 kn</a:t>
          </a:r>
        </a:p>
        <a:p>
          <a:pPr algn="r"/>
          <a:r>
            <a:rPr lang="hr-HR" sz="1400" b="1" dirty="0" smtClean="0">
              <a:solidFill>
                <a:schemeClr val="accent1">
                  <a:lumMod val="50000"/>
                </a:schemeClr>
              </a:solidFill>
            </a:rPr>
            <a:t>Višak prihoda iz protekle godine                                                         9.863.469,60 kn              </a:t>
          </a:r>
          <a:endParaRPr lang="hr-HR" sz="1400" b="1" dirty="0">
            <a:solidFill>
              <a:schemeClr val="accent1">
                <a:lumMod val="50000"/>
              </a:schemeClr>
            </a:solidFill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/>
      <dgm:spPr/>
      <dgm:t>
        <a:bodyPr/>
        <a:lstStyle/>
        <a:p>
          <a:endParaRPr lang="hr-HR"/>
        </a:p>
      </dgm:t>
    </dgm:pt>
  </dgm:ptLst>
  <dgm:cxnLst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9163DC34-797A-405E-9D8E-41281D81A2DB}" srcId="{3D3E9FBC-FA62-4DD8-A4E9-0540C36874AF}" destId="{879848F8-0A6A-4A74-BFAD-236797ABFB51}" srcOrd="1" destOrd="0" parTransId="{F74ACBD0-CF20-4573-BBF7-FCAD724FDA3F}" sibTransId="{3AD11DD6-C71D-4161-8CBD-E0BD70BC73EF}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3AD75EC7-CDA6-47D7-A784-A378733B8DB9}" type="presParOf" srcId="{FB8E0C7F-41E7-4D3A-BC4A-3C1AAC217FA6}" destId="{4D557FCC-7417-4EBD-AFCF-76720DA2F009}" srcOrd="5" destOrd="0" presId="urn:microsoft.com/office/officeart/2005/8/layout/process4"/>
    <dgm:cxn modelId="{D43E22D2-7AB1-499F-B5AD-15DC7951A4B9}" type="presParOf" srcId="{FB8E0C7F-41E7-4D3A-BC4A-3C1AAC217FA6}" destId="{A5988F9C-705B-480E-AEE9-1B4EADCC7B2D}" srcOrd="6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2834983"/>
          <a:ext cx="6048672" cy="6202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5">
                  <a:lumMod val="50000"/>
                </a:schemeClr>
              </a:solidFill>
            </a:rPr>
            <a:t>Ukupno raspoloživa sredstva razdoblja                        23.955.606,84 kn </a:t>
          </a:r>
          <a:endParaRPr lang="hr-HR" sz="16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34983"/>
        <a:ext cx="6048672" cy="620225"/>
      </dsp:txXfrm>
    </dsp:sp>
    <dsp:sp modelId="{B054AC71-C63D-49AD-AFD5-BC663B4D6905}">
      <dsp:nvSpPr>
        <dsp:cNvPr id="0" name=""/>
        <dsp:cNvSpPr/>
      </dsp:nvSpPr>
      <dsp:spPr>
        <a:xfrm rot="10800000">
          <a:off x="0" y="1890380"/>
          <a:ext cx="6048672" cy="953906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2">
                  <a:lumMod val="50000"/>
                </a:schemeClr>
              </a:solidFill>
            </a:rPr>
            <a:t>Ukupno rashodi i izdaci                                                  329.232.334,62 kn</a:t>
          </a:r>
          <a:endParaRPr lang="hr-HR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10800000">
        <a:off x="0" y="1890380"/>
        <a:ext cx="6048672" cy="619820"/>
      </dsp:txXfrm>
    </dsp:sp>
    <dsp:sp modelId="{07B008A7-B86D-44B6-8308-12A46F7E0156}">
      <dsp:nvSpPr>
        <dsp:cNvPr id="0" name=""/>
        <dsp:cNvSpPr/>
      </dsp:nvSpPr>
      <dsp:spPr>
        <a:xfrm rot="10800000">
          <a:off x="0" y="945777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>
              <a:solidFill>
                <a:schemeClr val="accent1">
                  <a:lumMod val="50000"/>
                </a:schemeClr>
              </a:solidFill>
            </a:rPr>
            <a:t>Ukupno prihodi                                                                353.187.941,46 kn</a:t>
          </a:r>
          <a:endParaRPr lang="hr-HR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945777"/>
        <a:ext cx="6048672" cy="619820"/>
      </dsp:txXfrm>
    </dsp:sp>
    <dsp:sp modelId="{034DFE96-C7D7-49CB-BA35-3484CA918C15}">
      <dsp:nvSpPr>
        <dsp:cNvPr id="0" name=""/>
        <dsp:cNvSpPr/>
      </dsp:nvSpPr>
      <dsp:spPr>
        <a:xfrm rot="10800000">
          <a:off x="0" y="1175"/>
          <a:ext cx="6048672" cy="953906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Prihodi i primici                                                                                  343.324.471,86 kn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>
              <a:solidFill>
                <a:schemeClr val="accent1">
                  <a:lumMod val="50000"/>
                </a:schemeClr>
              </a:solidFill>
            </a:rPr>
            <a:t>Višak prihoda iz protekle godine                                                         9.863.469,60 kn              </a:t>
          </a:r>
          <a:endParaRPr lang="hr-HR" sz="1400" b="1" kern="1200" dirty="0">
            <a:solidFill>
              <a:schemeClr val="accent1">
                <a:lumMod val="50000"/>
              </a:schemeClr>
            </a:solidFill>
          </a:endParaRPr>
        </a:p>
      </dsp:txBody>
      <dsp:txXfrm rot="10800000">
        <a:off x="0" y="1175"/>
        <a:ext cx="6048672" cy="619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899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23.09.16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POLUGODIŠNJI IZVJEŠTAJ O IZVRŠENJU PRORAČUNA ZADARSKE ŽUPANIJE ZA 2016.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Nacrt prijedloga Polugodišnjeg izvještaja o izvršenju proračuna Zadarske županije za 2016. godinu razmatran je na 47. sjednici Kolegija župana Zadarske županije 14. rujna 2016.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kolovoz 2016.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projekti u Proračunu Zadarske županije </a:t>
            </a:r>
            <a:br>
              <a:rPr lang="hr-HR" sz="2700" b="1" dirty="0" smtClean="0"/>
            </a:br>
            <a:r>
              <a:rPr lang="hr-HR" sz="2700" b="1" dirty="0" smtClean="0"/>
              <a:t>za razdoblje I. – VI. 2016. godine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   429.185,00 kn   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      341.473,00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  8.431.121,00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   6.079.241,00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827584" y="4293096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UKUPNO</a:t>
            </a:r>
            <a:r>
              <a:rPr lang="hr-HR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15.281.020,00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razdoblje I. – VI. 2016.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251520" y="198884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2348880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Europa </a:t>
            </a:r>
            <a:r>
              <a:rPr lang="hr-HR" sz="1600" i="1" dirty="0" err="1" smtClean="0">
                <a:solidFill>
                  <a:schemeClr val="tx1"/>
                </a:solidFill>
              </a:rPr>
              <a:t>Direct</a:t>
            </a:r>
            <a:r>
              <a:rPr lang="hr-HR" sz="1600" i="1" dirty="0" smtClean="0">
                <a:solidFill>
                  <a:schemeClr val="tx1"/>
                </a:solidFill>
              </a:rPr>
              <a:t> Zadar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270.000,00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51520" y="342900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03648" y="3789040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10.412,00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4" name="Pravokutnik 53"/>
          <p:cNvSpPr/>
          <p:nvPr/>
        </p:nvSpPr>
        <p:spPr>
          <a:xfrm>
            <a:off x="1403648" y="4509120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Ag-</a:t>
            </a:r>
            <a:r>
              <a:rPr lang="hr-HR" sz="1600" i="1" dirty="0" err="1" smtClean="0">
                <a:solidFill>
                  <a:schemeClr val="tx1"/>
                </a:solidFill>
              </a:rPr>
              <a:t>ventures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9.618,00 kn</a:t>
            </a:r>
            <a:endParaRPr lang="hr-HR" sz="1600" b="1" dirty="0">
              <a:solidFill>
                <a:srgbClr val="FF0000"/>
              </a:solidFill>
            </a:endParaRPr>
          </a:p>
        </p:txBody>
      </p:sp>
      <p:sp>
        <p:nvSpPr>
          <p:cNvPr id="57" name="Pravokutnik 56"/>
          <p:cNvSpPr/>
          <p:nvPr/>
        </p:nvSpPr>
        <p:spPr>
          <a:xfrm>
            <a:off x="1403648" y="4149080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HEAR ME OUT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139.155,00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2708920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Otoci           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</a:t>
            </a:r>
            <a:endParaRPr lang="hr-H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razdoblje I. – VI. 2016.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245.763,00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</a:t>
            </a:r>
            <a:r>
              <a:rPr lang="hr-HR" sz="1600" b="1" dirty="0" err="1" smtClean="0">
                <a:solidFill>
                  <a:schemeClr val="tx1"/>
                </a:solidFill>
              </a:rPr>
              <a:t>akvakulture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99695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Seljačka tržnica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7.114,00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404174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Uvođenje znanja, novih tehnologija i inovacija u gospodarstvo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44017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I-CIA </a:t>
            </a:r>
            <a:r>
              <a:rPr lang="hr-HR" sz="1600" dirty="0" err="1" smtClean="0">
                <a:solidFill>
                  <a:schemeClr val="tx1"/>
                </a:solidFill>
              </a:rPr>
              <a:t>of</a:t>
            </a:r>
            <a:r>
              <a:rPr lang="hr-HR" sz="1600" dirty="0" smtClean="0">
                <a:solidFill>
                  <a:schemeClr val="tx1"/>
                </a:solidFill>
              </a:rPr>
              <a:t> SME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43.497,00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7272" y="508040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2.4. Uvođenja znanja, novih tehnologija i inovacija u gospodarstvu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369400" y="573804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45.099,00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369400" y="545302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Mazin </a:t>
            </a:r>
            <a:r>
              <a:rPr lang="hr-HR" sz="1600" dirty="0" err="1" smtClean="0">
                <a:solidFill>
                  <a:schemeClr val="tx1"/>
                </a:solidFill>
              </a:rPr>
              <a:t>outdoor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extreme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razdoblje I. – VI. 2016.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348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8.431.121,00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8884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Proračunu Zadarske županije </a:t>
            </a:r>
            <a:br>
              <a:rPr lang="hr-HR" sz="2000" b="1" dirty="0" smtClean="0"/>
            </a:br>
            <a:r>
              <a:rPr lang="hr-HR" sz="2000" b="1" dirty="0" smtClean="0"/>
              <a:t>za razdoblje I. – VI. 2016.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Foster </a:t>
            </a:r>
            <a:r>
              <a:rPr lang="hr-HR" sz="1600" dirty="0" err="1" smtClean="0">
                <a:solidFill>
                  <a:schemeClr val="tx1"/>
                </a:solidFill>
              </a:rPr>
              <a:t>Children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rights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28.769,00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520.648,00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9" name="Pravokutnik 28"/>
          <p:cNvSpPr/>
          <p:nvPr/>
        </p:nvSpPr>
        <p:spPr>
          <a:xfrm>
            <a:off x="7668344" y="116632"/>
            <a:ext cx="12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1403648" y="284608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Upravljajmo budućnosti-SŠ kneza Branimira Benkovac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1.901.442,00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403648" y="3134119"/>
            <a:ext cx="7560840" cy="5016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Primjena inovativnih metoda podučavanja i komunikacije                                                    sukladno smjernicama ruralnog razvoja-PPVŠ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763.923,00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1403648" y="363573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E-</a:t>
            </a:r>
            <a:r>
              <a:rPr lang="hr-HR" sz="1600" dirty="0" err="1" smtClean="0">
                <a:solidFill>
                  <a:schemeClr val="tx1"/>
                </a:solidFill>
              </a:rPr>
              <a:t>mobile</a:t>
            </a:r>
            <a:r>
              <a:rPr lang="hr-HR" sz="1600" dirty="0" smtClean="0">
                <a:solidFill>
                  <a:schemeClr val="tx1"/>
                </a:solidFill>
              </a:rPr>
              <a:t> SŠ Vice Vlatkovića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1.208.891,00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03648" y="3905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Radio-osnova medijske pismenosti Prirodoslovno-grafička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1.077.351,00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1403648" y="419391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503.603,00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1403648" y="447244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Step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Forward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74.614,00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7" name="Pravokutnik 36"/>
          <p:cNvSpPr/>
          <p:nvPr/>
        </p:nvSpPr>
        <p:spPr>
          <a:xfrm>
            <a:off x="251520" y="500388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1403648" y="536392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HAZADR      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1403648" y="563826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iSCOPE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127617"/>
              </p:ext>
            </p:extLst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7. 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Projektima za razdoblje od I. – VI. 2016. godine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Tablic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24569"/>
              </p:ext>
            </p:extLst>
          </p:nvPr>
        </p:nvGraphicFramePr>
        <p:xfrm>
          <a:off x="1475656" y="928069"/>
          <a:ext cx="6192689" cy="5560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3290525"/>
                <a:gridCol w="1163050"/>
                <a:gridCol w="1163050"/>
              </a:tblGrid>
              <a:tr h="370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R.BR.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NAZIV PROJEKTA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PLAN 2016.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IZVRŠENJE      </a:t>
                      </a:r>
                      <a:r>
                        <a:rPr lang="hr-HR" sz="900" dirty="0" smtClean="0">
                          <a:effectLst/>
                        </a:rPr>
                        <a:t>             </a:t>
                      </a:r>
                      <a:r>
                        <a:rPr lang="hr-HR" sz="900" dirty="0">
                          <a:effectLst/>
                        </a:rPr>
                        <a:t>I.-VI</a:t>
                      </a:r>
                      <a:r>
                        <a:rPr lang="hr-HR" sz="900" dirty="0" smtClean="0">
                          <a:effectLst/>
                        </a:rPr>
                        <a:t>. 2016.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 anchor="ctr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Cowork net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435.409,84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360.886,02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Gaging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598.392,80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494.363,77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Zeleni otoci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217.785,00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162.657,39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Bee Promoted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127.680,00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5.214,56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5.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Europa Direct Zadar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140.333,39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56.342,26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6.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Reach out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125.300,00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      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7.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Kompetentni dionici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29.641,46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      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8.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Step Forward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37.282,00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63.949,66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9.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Hear me out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242.479,58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123.354,97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10.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Holistic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536.180,00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377.151,67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11.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Kneževa palača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53.550,00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      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12.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CGO Biljane Donje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291.883,00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      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Upravljajmo budućnosti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2.166.000,00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1.901.442,89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Primjena inov.metoda podučavanja inovacije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982.160,00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763.923,25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15.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 mobile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1.283.531,88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1.208.891,43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16.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Radio osnova medijske pismenosti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1.154.329,19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1.077.351,30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17.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Erasmus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300.000,00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         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18.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Erasmus+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105.059,80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44.631,88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19.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Inkluzija društvo bez prepreka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2.390.953,39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1.375.930,96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20.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Listen stories GJB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158.502,87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54.407,34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21.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Erasmus + ključna akt. 1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1.123.140,00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             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22.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Tesla je znao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  1.852.000,00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372.693,07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Razminiravanje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7.600.000,00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Prip.lepeze za mlade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158.300,00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26.149,84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25.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Otoci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1.051.875,00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26.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Centar i plavo zeleni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1.700.000,00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27.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Foster children rights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0,00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28.769,24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  <a:tr h="18535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UKUPNO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</a:rPr>
                        <a:t>24.861.769,20</a:t>
                      </a:r>
                      <a:endParaRPr lang="hr-H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</a:rPr>
                        <a:t>8.498.111,50</a:t>
                      </a:r>
                      <a:endParaRPr lang="hr-HR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7" marR="52867" marT="0" marB="0"/>
                </a:tc>
              </a:tr>
            </a:tbl>
          </a:graphicData>
        </a:graphic>
      </p:graphicFrame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58824" y="456414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>Tablica 5. Pomoći iz Državnog Proračuna temeljem prijenosa EU sredstava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7132"/>
              </p:ext>
            </p:extLst>
          </p:nvPr>
        </p:nvGraphicFramePr>
        <p:xfrm>
          <a:off x="1619672" y="2348880"/>
          <a:ext cx="60486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Ravni poveznik 15"/>
          <p:cNvCxnSpPr/>
          <p:nvPr/>
        </p:nvCxnSpPr>
        <p:spPr>
          <a:xfrm>
            <a:off x="4572000" y="4077072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572000" y="4941168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572000" y="5013176"/>
            <a:ext cx="14401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619672" y="1556792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Polugodišnji izvještaj o izvršenju proračuna                   Zadarske županije za 2016. godinu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I.-VI. 2016.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 - VI. 2016.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1916832"/>
            <a:ext cx="44291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razdoblje I. - VI. 2016.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00489"/>
              </p:ext>
            </p:extLst>
          </p:nvPr>
        </p:nvGraphicFramePr>
        <p:xfrm>
          <a:off x="179513" y="2780930"/>
          <a:ext cx="4104457" cy="304682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8231"/>
                <a:gridCol w="792088"/>
                <a:gridCol w="792088"/>
                <a:gridCol w="432050"/>
              </a:tblGrid>
              <a:tr h="26720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 kn)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I.-VI.</a:t>
                      </a:r>
                      <a:r>
                        <a:rPr lang="hr-HR" sz="800" b="1" i="0" u="none" strike="noStrike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444.982.579,60  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342.054.301,60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76,87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61.841.920,00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30.961.767,60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141.015.163,39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51.829.222,58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36,75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12.618.000,00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5.464.256,54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43,31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39.490.797,62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35.884.223,49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                </a:t>
                      </a:r>
                    </a:p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USLUGA,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45.119.911,00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17.323.218,38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38,39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</a:p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TEMELJEM UGOVOR. OBVEZA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144.746.787,59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200.335.451,44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138,40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256.161,57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170,77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7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917.420,40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526.843,47</a:t>
                      </a:r>
                      <a:endParaRPr lang="en-US" sz="7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57,43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PRIMICI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6.700.000,00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743.326,79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11,09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9 VLASTITI IZVORI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6.000.000,00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9.863.469,60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164,39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72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458.600.000,00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353.187.941,46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77,01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103180"/>
              </p:ext>
            </p:extLst>
          </p:nvPr>
        </p:nvGraphicFramePr>
        <p:xfrm>
          <a:off x="4283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26876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Prihodi i primici proračuna Zadarske županije </a:t>
            </a:r>
            <a:r>
              <a:rPr lang="hr-HR" dirty="0" smtClean="0"/>
              <a:t>sastoje se od prihoda poslovanja, prihoda od prodaje nefinancijske imovine i primitaka od financijske imovine i zaduživanja.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I.-VI. 2016. godinu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024134"/>
              </p:ext>
            </p:extLst>
          </p:nvPr>
        </p:nvGraphicFramePr>
        <p:xfrm>
          <a:off x="214282" y="2428868"/>
          <a:ext cx="4143404" cy="218212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7323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u kn)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     I.-VI.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283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408.622.917,75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317.956.757,75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77,81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2971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ZAPOSLENE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161.516.570,92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165.640.185,52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102,55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MATERIJALNI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170.165.626,71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130.542.857,68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76,72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8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FINANCIJSKI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1.154.612,85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373.535,11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32,35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SUBVENCIJE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13.170.000,00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571.047,60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4,34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92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POMOĆI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DANE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 INOZ. I UNUTAR OPĆEG PRORAČ.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19.454.248,27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4.392.904,66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22,58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NAKNADE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GRAĐANIMA I KUĆANSTVIMA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endParaRPr lang="hr-HR" sz="700" b="0" i="0" u="none" strike="noStrike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PRORAČUNA</a:t>
                      </a:r>
                      <a:endParaRPr lang="hr-HR" sz="7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15.578.000,00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6.599.080,21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42,36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27.583.859,00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9.837.146,97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35,66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165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hr-HR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NEFINAN</a:t>
                      </a:r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48.537.082,25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10.221.896,15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21,06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VEDENE 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14.371,00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afikon 13"/>
          <p:cNvGraphicFramePr/>
          <p:nvPr/>
        </p:nvGraphicFramePr>
        <p:xfrm>
          <a:off x="4427984" y="2204864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 - VI. 2016.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1772816"/>
            <a:ext cx="4356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razdoblje I. - VI. 2016.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856358"/>
              </p:ext>
            </p:extLst>
          </p:nvPr>
        </p:nvGraphicFramePr>
        <p:xfrm>
          <a:off x="4283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753698"/>
              </p:ext>
            </p:extLst>
          </p:nvPr>
        </p:nvGraphicFramePr>
        <p:xfrm>
          <a:off x="212572" y="5217281"/>
          <a:ext cx="4143404" cy="22606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260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9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458.600.00,00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329.232.334,62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71,79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10010"/>
              </p:ext>
            </p:extLst>
          </p:nvPr>
        </p:nvGraphicFramePr>
        <p:xfrm>
          <a:off x="209030" y="5006904"/>
          <a:ext cx="4143404" cy="21602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pl-PL" sz="7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IZDACI 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</a:t>
                      </a:r>
                      <a:r>
                        <a:rPr lang="pl-PL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FIN. 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IMOVINU I OTPLATU ZAJMOVA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1.440.000,00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1.053.680,72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7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73,17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22685"/>
              </p:ext>
            </p:extLst>
          </p:nvPr>
        </p:nvGraphicFramePr>
        <p:xfrm>
          <a:off x="213835" y="4762194"/>
          <a:ext cx="4143404" cy="2581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258164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</a:t>
                      </a:r>
                      <a:r>
                        <a:rPr lang="pl-PL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DODATNA ULAGANJA </a:t>
                      </a:r>
                      <a:r>
                        <a:rPr lang="pl-PL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NEFIN.</a:t>
                      </a:r>
                    </a:p>
                    <a:p>
                      <a:pPr algn="l" rtl="0" fontAlgn="t"/>
                      <a:r>
                        <a:rPr lang="pl-PL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IMOVINU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10.612.781,00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4.942.527,35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46,57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327743"/>
              </p:ext>
            </p:extLst>
          </p:nvPr>
        </p:nvGraphicFramePr>
        <p:xfrm>
          <a:off x="209030" y="4600024"/>
          <a:ext cx="4143404" cy="1738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9486"/>
                <a:gridCol w="720080"/>
                <a:gridCol w="720080"/>
                <a:gridCol w="433758"/>
              </a:tblGrid>
              <a:tr h="173884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</a:t>
                      </a:r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V.</a:t>
                      </a:r>
                      <a:r>
                        <a:rPr lang="hr-HR" sz="7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DUG.</a:t>
                      </a: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37.924.301,25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5.264.997,80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7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13,88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404863"/>
          </a:xfr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dirty="0" smtClean="0">
                <a:solidFill>
                  <a:schemeClr val="bg1"/>
                </a:solidFill>
              </a:rPr>
              <a:t>osnovne škole osim onih na području grada Zadra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sve srednje škole i Đački dom Zadar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Sve ustanove u zdravstvu i dom za stare i nemoćne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Kazalište lutaka, Narodni muzej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Zavod za prostorno uređenje, JU Natura jadera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ZADRA, AGRRA, INOVACIJA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078993"/>
              </p:ext>
            </p:extLst>
          </p:nvPr>
        </p:nvGraphicFramePr>
        <p:xfrm>
          <a:off x="179513" y="1844824"/>
          <a:ext cx="4824535" cy="46130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PRIHODA I PRIMITAKA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Polugodišnji izvještaj o izvršenju proračuna Zadarske županije za 2016.g.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37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61  PRIHODI</a:t>
                      </a:r>
                      <a:r>
                        <a:rPr lang="hr-HR" sz="900" baseline="0" dirty="0" smtClean="0"/>
                        <a:t> OD POREZA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30.961.768,00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30.961.768,00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63  POMOĆI</a:t>
                      </a:r>
                      <a:r>
                        <a:rPr lang="hr-HR" sz="900" baseline="0" dirty="0" smtClean="0"/>
                        <a:t> IZ INOZEMSTVA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38.252.473,00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13.576.749,58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51.829.222,58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64  PRIHODI OD IMOVINE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5.265.161,00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199.095,54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5.464.256,54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65  PRIHODI OD UPRAVNIH</a:t>
                      </a:r>
                      <a:r>
                        <a:rPr lang="hr-HR" sz="900" baseline="0" dirty="0" smtClean="0"/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ADMIN. PRISTOJBI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5.558.396,00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30.325.827,49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35.884.223,49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66  PRIHODI OD PRODAJE  PROIZV.</a:t>
                      </a:r>
                      <a:r>
                        <a:rPr lang="hr-HR" sz="900" baseline="0" dirty="0" smtClean="0"/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I ROBE, USLUGA I DONACIJA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17.323.218,38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17.323.218,38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67  PRIHODI IZ NADL. PRORAČUNA </a:t>
                      </a:r>
                      <a:r>
                        <a:rPr lang="hr-HR" sz="900" dirty="0" smtClean="0"/>
                        <a:t>I OD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HZZO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200.335.451,44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200.335.451,44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68  KAZNE, UPRAVNE</a:t>
                      </a:r>
                      <a:r>
                        <a:rPr lang="hr-HR" sz="900" baseline="0" dirty="0" smtClean="0"/>
                        <a:t> MJERE I OSTALI PRIHODI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55.424,00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200.737,57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256.161,57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PROIZVEDENE</a:t>
                      </a:r>
                      <a:r>
                        <a:rPr lang="hr-HR" sz="900" baseline="0" dirty="0" smtClean="0"/>
                        <a:t> DUG.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400.470,00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126.373,47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526.843,47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DANIH ZAJMOVA I DEPOZITA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743.327,00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743.326,79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84  PRIMICI OD ZADUŽIVANJA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</a:t>
                      </a:r>
                      <a:r>
                        <a:rPr lang="hr-HR" sz="900" baseline="0" dirty="0" smtClean="0"/>
                        <a:t>  PRETHODNE GODINE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4.797.320,00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5.066.149,60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9.863.469,60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SVEUKUPNO RASPOLOŽIVA SREDSTVA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86.034.339,00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267.153.603,07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353.187.941,46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549233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u  Izmjenama proračuna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2016.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Rashodi i izdaci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703184"/>
              </p:ext>
            </p:extLst>
          </p:nvPr>
        </p:nvGraphicFramePr>
        <p:xfrm>
          <a:off x="179513" y="1844824"/>
          <a:ext cx="4824535" cy="382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RASHODA I IZDATAKA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Polugodišnji izvještaj o izvršenju proračuna Zadarske županije za 2016.g.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22973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31 RASHODI ZA ZAPOSLENE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8.891.394,00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156.748.791,52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165.640.185,52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32 MATERIJALNI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8.528.512,00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122.004.345,68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130.532.857,68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34 FINANCIJSKI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166.086,00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207.449,11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373.535,11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35 SUBVENCIJE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571.048,00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571.047,60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UNUTAR OPĆEG PRORAČUNA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35.141.831,00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-30.748.923,34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4.392.904,66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37 NAKNADE</a:t>
                      </a:r>
                      <a:r>
                        <a:rPr lang="hr-HR" sz="900" baseline="0" dirty="0" smtClean="0"/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 KUĆANSTVIMA IZ PRORAČUNA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6.569.296,00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29.784,21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6.599.080,21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38 OSTALI RASHODI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8.105.333,00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1.731.813,97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/>
                        <a:t>9.837.146,97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NEPROIZVEDENE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14.371,00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14.371,00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900" dirty="0" smtClean="0"/>
                        <a:t>42 RASHODI ZA NABAVU PROIZVEDENE DUGOTRAJNE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963.977,00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4.301.020,80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5.264.997,80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45 RASHODI ZA DODATNA ULAGANJA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NA NEFINANCIJSKU IMOVINU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4.942.527,35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4.942.527,35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890590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2.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2016.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2.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2295"/>
              </p:ext>
            </p:extLst>
          </p:nvPr>
        </p:nvGraphicFramePr>
        <p:xfrm>
          <a:off x="179509" y="5949280"/>
          <a:ext cx="4824535" cy="360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68.937.477,00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260.284.858,02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329.222.334,62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44841"/>
              </p:ext>
            </p:extLst>
          </p:nvPr>
        </p:nvGraphicFramePr>
        <p:xfrm>
          <a:off x="179511" y="5650382"/>
          <a:ext cx="4824535" cy="3709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090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5 IZDACI  ZA FINANCIJSKU</a:t>
                      </a: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b="0" baseline="0" dirty="0" smtClean="0">
                          <a:solidFill>
                            <a:schemeClr val="tx1"/>
                          </a:solidFill>
                        </a:rPr>
                        <a:t>OTPLATU ZAJMOVA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0" dirty="0" smtClean="0">
                          <a:solidFill>
                            <a:schemeClr val="tx1"/>
                          </a:solidFill>
                        </a:rPr>
                        <a:t>1.053.680,72</a:t>
                      </a:r>
                      <a:endParaRPr lang="hr-H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1.053.680,72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15680"/>
              </p:ext>
            </p:extLst>
          </p:nvPr>
        </p:nvGraphicFramePr>
        <p:xfrm>
          <a:off x="215041" y="1683157"/>
          <a:ext cx="4176463" cy="2952326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16960"/>
                <a:gridCol w="1207541"/>
                <a:gridCol w="1163730"/>
                <a:gridCol w="941175"/>
                <a:gridCol w="647057"/>
              </a:tblGrid>
              <a:tr h="364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4884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 dirty="0" smtClean="0"/>
                        <a:t>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2.265.600,00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856.037,29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37,78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 </a:t>
                      </a:r>
                      <a:r>
                        <a:rPr lang="pt-BR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financije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22.193.111,81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10.497.556,10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47,30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Društvene djelatnosti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112.293.188,42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45.609.491,98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40,62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572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 </a:t>
                      </a:r>
                      <a:r>
                        <a:rPr lang="sv-SE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socijalnu skrb 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227.525.188,85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249.431.791,12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109,63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</a:t>
                      </a:r>
                      <a:r>
                        <a:rPr lang="vi-VN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 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7.865.380,00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2.895.245,94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26.040.267,20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1.652.593,09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6,35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31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7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7.972.140,28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1.843.715,83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873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</a:t>
                      </a:r>
                      <a:r>
                        <a:rPr lang="pt-BR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turizam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7.250.000,00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1.239.049,21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17,09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3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9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Razvoj i europski procesi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36.792.627,15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11.927.060,07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32,42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491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</a:t>
                      </a:r>
                      <a:r>
                        <a:rPr lang="en-US" sz="600" u="none" strike="noStrike" dirty="0" smtClean="0"/>
                        <a:t>10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</a:t>
                      </a:r>
                      <a:r>
                        <a:rPr lang="pl-PL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zajednički poslovi 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8.402.496,29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3.279.793,99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39,03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4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UKUPNO </a:t>
                      </a:r>
                      <a:r>
                        <a:rPr lang="en-US" sz="600" b="1" u="none" strike="noStrike" dirty="0"/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458.600.000,00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329.232.333,72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71,79</a:t>
                      </a:r>
                      <a:endParaRPr lang="en-US" sz="6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4894887"/>
              </p:ext>
            </p:extLst>
          </p:nvPr>
        </p:nvGraphicFramePr>
        <p:xfrm>
          <a:off x="4606545" y="1674037"/>
          <a:ext cx="4392487" cy="2956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257684499"/>
              </p:ext>
            </p:extLst>
          </p:nvPr>
        </p:nvGraphicFramePr>
        <p:xfrm>
          <a:off x="4644008" y="1946165"/>
          <a:ext cx="4392488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99681"/>
              </p:ext>
            </p:extLst>
          </p:nvPr>
        </p:nvGraphicFramePr>
        <p:xfrm>
          <a:off x="323528" y="1934145"/>
          <a:ext cx="4032448" cy="2923892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03235"/>
                <a:gridCol w="1514289"/>
                <a:gridCol w="730747"/>
                <a:gridCol w="936104"/>
                <a:gridCol w="648073"/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noProof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6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u="none" strike="noStrike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za</a:t>
                      </a: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I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VI.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38.378.208,10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14.602.370,00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38,05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16.295.500,00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3.355.764,41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20,59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5.068.753,00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1.721.046,32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6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66.929.774,28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21.720.053,11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32,45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203.421.688,85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241.756.105,76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118,84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16.467.563,00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6.848.286,98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41,59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7.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87.935.012,77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31.553.022,68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6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24.103.500,00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7.675.685,36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31,84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6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6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458.600.000,00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329.232.334,62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71,79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11663</TotalTime>
  <Words>1884</Words>
  <Application>Microsoft Office PowerPoint</Application>
  <PresentationFormat>Prikaz na zaslonu (4:3)</PresentationFormat>
  <Paragraphs>619</Paragraphs>
  <Slides>17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Gabriola</vt:lpstr>
      <vt:lpstr>Times New Roman</vt:lpstr>
      <vt:lpstr>Office tema</vt:lpstr>
      <vt:lpstr> REPUBLIKA HRVATSKA ZADARSKA ŽUPANIJA  POLUGODIŠNJI IZVJEŠTAJ O IZVRŠENJU PRORAČUNA ZADARSKE ŽUPANIJE ZA 2016. GODINU - vodič za građane - </vt:lpstr>
      <vt:lpstr>Izvršenje proračuna</vt:lpstr>
      <vt:lpstr>  Odnos planiranih i ostvarenih prihoda  i primitaka za I.-VI. 2016. godinu  </vt:lpstr>
      <vt:lpstr> Odnos planiranih i izvršenih rashoda  i  izdataka za I.-VI. 2016. godinu  </vt:lpstr>
      <vt:lpstr>Proračunski korisnici Zadarske županije</vt:lpstr>
      <vt:lpstr>Prihodi i primici Zadarske županije i proračunskih korisnika</vt:lpstr>
      <vt:lpstr>Rashodi i izdaci Zadarske županije i proračunskih korisnika</vt:lpstr>
      <vt:lpstr>  </vt:lpstr>
      <vt:lpstr>  </vt:lpstr>
      <vt:lpstr> Razvojni projekti u Proračunu Zadarske županije  za razdoblje I. – VI. 2016. godine </vt:lpstr>
      <vt:lpstr> Razvojni projekti u Proračunu Zadarske županije  za razdoblje I. – VI. 2016. godine  </vt:lpstr>
      <vt:lpstr> Razvojni projekti u Proračunu Zadarske županije  za razdoblje I. – VI. 2016. godine  </vt:lpstr>
      <vt:lpstr> Razvojni projekti u Proračunu Zadarske županije  za razdoblje I. – VI. 2016. godine  </vt:lpstr>
      <vt:lpstr> Razvojni projekti u Proračunu Zadarske županije  za razdoblje I. – VI. 2016. godine  </vt:lpstr>
      <vt:lpstr>  </vt:lpstr>
      <vt:lpstr>Tablica 5. Pomoći iz Državnog Proračuna temeljem prijenosa EU sredstava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Nikica Miletić</cp:lastModifiedBy>
  <cp:revision>971</cp:revision>
  <cp:lastPrinted>2016-09-22T08:00:52Z</cp:lastPrinted>
  <dcterms:created xsi:type="dcterms:W3CDTF">2014-10-06T07:52:48Z</dcterms:created>
  <dcterms:modified xsi:type="dcterms:W3CDTF">2016-09-23T13:04:15Z</dcterms:modified>
</cp:coreProperties>
</file>